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Source Code Pro" panose="02020500000000000000" charset="0"/>
      <p:regular r:id="rId40"/>
      <p:bold r:id="rId41"/>
    </p:embeddedFont>
    <p:embeddedFont>
      <p:font typeface="Oswald" panose="02020500000000000000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8C45CC-D8F6-4F77-B391-FFF05B38B54D}">
  <a:tblStyle styleId="{8F8C45CC-D8F6-4F77-B391-FFF05B38B54D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2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Los Angeles City 311 Data Analysis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dirty="0"/>
              <a:t>Team SoCal Analytics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/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/>
              <a:t>Feili Wu	  Jing (Helen) Wang	   Kshitij Kulkarni	Sheng-Jhih (Ethan) Lin     Ying Zhang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Geographic Analysis on “Graffiti Removal” Requests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826850" y="1293975"/>
            <a:ext cx="5400300" cy="2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“Graffiti Removal” Requests by Neighborhood Council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2575"/>
            <a:ext cx="4912825" cy="331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5285800" y="1738150"/>
            <a:ext cx="3615600" cy="299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</a:pPr>
            <a:r>
              <a:rPr lang="en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top three neighborhood councils that get the most “Graffiti Removal” Requests are </a:t>
            </a:r>
          </a:p>
          <a:p>
            <a:pPr marL="914400" marR="0" lvl="1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</a:pPr>
            <a:r>
              <a:rPr lang="en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Boyle Heights NC</a:t>
            </a:r>
          </a:p>
          <a:p>
            <a:pPr marL="914400" marR="0" lvl="1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</a:pPr>
            <a:r>
              <a:rPr lang="en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South Central NC</a:t>
            </a:r>
          </a:p>
          <a:p>
            <a:pPr marL="914400" marR="0" lvl="1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</a:pPr>
            <a:r>
              <a:rPr lang="en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Downtown LA NC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“Graffiti Removal” request in Boyle Heights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5167775" y="1468825"/>
            <a:ext cx="36645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400" dirty="0"/>
              <a:t>The “Graffiti Removal” requests occurred most in August and October and decreased sharply in November and December. </a:t>
            </a:r>
          </a:p>
          <a:p>
            <a:pPr marL="457200" lvl="0" indent="-3175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400" dirty="0"/>
              <a:t>So Office of Community Beautification may want to deploy more resources in August and October in Boyle Heights.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t="5926" r="999"/>
          <a:stretch/>
        </p:blipFill>
        <p:spPr>
          <a:xfrm>
            <a:off x="352200" y="1335275"/>
            <a:ext cx="4226024" cy="35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Geographic Analysis on “Bulky Items” Requests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5227500" y="1605525"/>
            <a:ext cx="3785100" cy="213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400" dirty="0"/>
              <a:t>The top three neighborhood with the most “Bulky Items” requests are </a:t>
            </a:r>
          </a:p>
          <a:p>
            <a:pPr marL="914400" lvl="1" indent="-317500" rtl="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" sz="1400" dirty="0"/>
              <a:t>SouthEast Area NC</a:t>
            </a:r>
          </a:p>
          <a:p>
            <a:pPr marL="914400" lvl="1" indent="-317500" rtl="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" sz="1400" dirty="0"/>
              <a:t>Van Nuys NC</a:t>
            </a:r>
          </a:p>
          <a:p>
            <a:pPr marL="914400" lvl="1" indent="-317500" rtl="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" sz="1400" dirty="0"/>
              <a:t>Wilshire Center- KoreaTown NC.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0" y="1152425"/>
            <a:ext cx="4723301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“Bulky Items” Requests in SouthEast Area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5039575" y="1315025"/>
            <a:ext cx="36312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400" dirty="0"/>
              <a:t>The Bulky Items Requests in South East La also shows a clear seasonality.The number of requests increased largely from August to October. </a:t>
            </a:r>
          </a:p>
          <a:p>
            <a:pPr marL="457200" lvl="0" indent="-3175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400" dirty="0"/>
              <a:t>So Bureau of Sanitation may expect a high volume of Bulky Item Cleanup requests during August to October in Southeast LA neighborhood.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t="4351"/>
          <a:stretch/>
        </p:blipFill>
        <p:spPr>
          <a:xfrm>
            <a:off x="311700" y="1233575"/>
            <a:ext cx="4427275" cy="357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Findings by Request Source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2016 LA Service Request Source 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25" y="1620562"/>
            <a:ext cx="4073299" cy="280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643775" y="1675700"/>
            <a:ext cx="3477600" cy="268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400" dirty="0"/>
              <a:t>People still prefer requesting services by using phone calls</a:t>
            </a:r>
          </a:p>
          <a:p>
            <a:pPr marL="457200" lvl="0" indent="-3175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400" dirty="0"/>
              <a:t>Government could possibly save costs in phone call operators by promoting LA residents to use mobile app as request resource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Recommendations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Recommendations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4600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Optimize the resource utilization across departments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 dirty="0"/>
              <a:t>Distribute the services according to the capacity of department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 dirty="0"/>
              <a:t>Eliminate the overlap of responsibilities (Having only one department handle Homeless Encampment Requests) 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Allocate seasonal labor in high density areas to control the volume of service requests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 dirty="0"/>
              <a:t>Allocate temporary workers / volunteers to handle Bulky Items and Graffiti Removal services in the high density areas in summer (July - Sept.)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Recommendations (Cont.)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11700" y="1468824"/>
            <a:ext cx="8520600" cy="338567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Conduct education program to control graffiti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 dirty="0"/>
              <a:t>Promote anti-graffiti programs to educate youth in most serious districts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 dirty="0"/>
              <a:t>Potential target districts could be: South Central, Boyle Heights (east of Downtown), Echo Park, Pico Union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Promote Mobile APP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 dirty="0"/>
              <a:t>Reduce volume of “Calls” to further save labor costs in operators  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 dirty="0"/>
              <a:t>Improve convenience in reporting incidents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Findings by Department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Findings by Service Types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Findings by Request Sources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Recommendations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" name="Shape 70" descr="USCSeal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298" y="2784002"/>
            <a:ext cx="2320699" cy="23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 descr="logo no b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411" y="618014"/>
            <a:ext cx="1920474" cy="192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Appendix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Bureau of Street Service (BSS) Responsibility Change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311700" y="1316425"/>
            <a:ext cx="24738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/>
              <a:t>In 2016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4404475" y="1257625"/>
            <a:ext cx="3000000" cy="7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Before 2016</a:t>
            </a:r>
          </a:p>
        </p:txBody>
      </p:sp>
      <p:pic>
        <p:nvPicPr>
          <p:cNvPr id="210" name="Shape 210" descr="Screen Shot 2016-12-01 at 10.13.3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12" y="1690912"/>
            <a:ext cx="23907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 descr="Screen Shot 2016-12-01 at 10.12.51 AM.png"/>
          <p:cNvPicPr preferRelativeResize="0"/>
          <p:nvPr/>
        </p:nvPicPr>
        <p:blipFill rotWithShape="1">
          <a:blip r:embed="rId4">
            <a:alphaModFix/>
          </a:blip>
          <a:srcRect b="33311"/>
          <a:stretch/>
        </p:blipFill>
        <p:spPr>
          <a:xfrm>
            <a:off x="4116450" y="1690925"/>
            <a:ext cx="3819525" cy="30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body" idx="4294967295"/>
          </p:nvPr>
        </p:nvSpPr>
        <p:spPr>
          <a:xfrm>
            <a:off x="394725" y="3389825"/>
            <a:ext cx="3475200" cy="160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200"/>
              <a:t>Before 2016, BSS didn’t really processed service. It transferred calls for street related services.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In 2016, BSS is mainly in charge of homeless encampment.</a:t>
            </a:r>
          </a:p>
        </p:txBody>
      </p:sp>
      <p:sp>
        <p:nvSpPr>
          <p:cNvPr id="213" name="Shape 213"/>
          <p:cNvSpPr/>
          <p:nvPr/>
        </p:nvSpPr>
        <p:spPr>
          <a:xfrm>
            <a:off x="210450" y="1941900"/>
            <a:ext cx="2676300" cy="22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Breakdown of Request Type and Owner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038450" y="1914925"/>
            <a:ext cx="2793900" cy="26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Finding: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Homeless Encampment Requests are both handled by BOS and BSS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r="1690" b="49902"/>
          <a:stretch/>
        </p:blipFill>
        <p:spPr>
          <a:xfrm>
            <a:off x="349475" y="1491175"/>
            <a:ext cx="2548624" cy="302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962" y="1491174"/>
            <a:ext cx="2627575" cy="33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3069900" y="1734200"/>
            <a:ext cx="2627700" cy="4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Bulky Items &amp; Graffiti Removal High Density Areas</a:t>
            </a:r>
          </a:p>
        </p:txBody>
      </p:sp>
      <p:pic>
        <p:nvPicPr>
          <p:cNvPr id="228" name="Shape 228" descr="Screen Shot 2016-12-03 at 11.23.3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1844762"/>
            <a:ext cx="1809099" cy="16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 descr="Screen Shot 2016-12-03 at 11.24.36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037" y="1811312"/>
            <a:ext cx="1061175" cy="174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 descr="Screen Shot 2016-12-03 at 11.29.48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900" y="3772750"/>
            <a:ext cx="1079520" cy="4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 descr="Screen Shot 2016-12-03 at 11.31.08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2898" y="3283395"/>
            <a:ext cx="1647824" cy="152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 descr="Screen Shot 2016-12-03 at 11.32.05 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9875" y="1859187"/>
            <a:ext cx="1240257" cy="107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 descr="Screen Shot 2016-12-03 at 11.33.42 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3650" y="1811325"/>
            <a:ext cx="1809099" cy="14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Top 10 Zip Code by Request Volume</a:t>
            </a:r>
          </a:p>
        </p:txBody>
      </p:sp>
      <p:pic>
        <p:nvPicPr>
          <p:cNvPr id="239" name="Shape 239" descr="Top10 Zipcode 201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250" y="1468836"/>
            <a:ext cx="3706750" cy="3099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 descr="top10 zipcode pre201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68824"/>
            <a:ext cx="3706750" cy="30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Distribution by Zip Code 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47" name="Shape 247" descr="Top10 ReqDec by Zipcode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999" y="1218550"/>
            <a:ext cx="4305300" cy="360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 descr="Req Change by Zipcode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18550"/>
            <a:ext cx="43053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Bulky Items &amp; Graffiti Removal: Zip Code 90011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573" y="1411275"/>
            <a:ext cx="3535977" cy="36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00" y="1411275"/>
            <a:ext cx="3494175" cy="3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Bulky Items &amp; Graffiti Removal: Zip Code 90012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00" y="1423075"/>
            <a:ext cx="3455650" cy="3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309" y="1423075"/>
            <a:ext cx="3517065" cy="35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Bulky Items &amp; Graffiti Removal: Zip Code 91606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74" y="1496750"/>
            <a:ext cx="3397874" cy="3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775" y="1496750"/>
            <a:ext cx="3418341" cy="348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Bulky Items &amp; Graffiti Removal: Zip Code 90025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524" y="1387100"/>
            <a:ext cx="3327625" cy="346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24" y="1387100"/>
            <a:ext cx="3327617" cy="34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Findings by Department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Bulky Items &amp; Graffiti Removal: Zip Code 90025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25" y="1387100"/>
            <a:ext cx="3327624" cy="344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099" y="1400837"/>
            <a:ext cx="3327624" cy="3420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Service Request Distribution in LA Area</a:t>
            </a: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l="-810" r="810"/>
          <a:stretch/>
        </p:blipFill>
        <p:spPr>
          <a:xfrm>
            <a:off x="444425" y="1402175"/>
            <a:ext cx="6070675" cy="35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Distribution by Area / Block</a:t>
            </a:r>
          </a:p>
        </p:txBody>
      </p:sp>
      <p:pic>
        <p:nvPicPr>
          <p:cNvPr id="295" name="Shape 295" descr="top10 BLOCK 201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585" y="1498099"/>
            <a:ext cx="4591114" cy="32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 descr="Req Area 201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19" y="1487625"/>
            <a:ext cx="3871425" cy="323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2011 - 2015 Service type by month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25" y="1328028"/>
            <a:ext cx="5717826" cy="36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354425" y="3127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 neighborhood rank by population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311700" y="4701600"/>
            <a:ext cx="7735500" cy="2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source:http://maps.latimes.com/neighborhoods/population/density/neighborhood/list/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25" y="1096775"/>
            <a:ext cx="4261900" cy="35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2016 LA Service Request Source by Week Days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25" y="1595470"/>
            <a:ext cx="4668024" cy="30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7282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Service type comparison across populous neighborhoods</a:t>
            </a: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t="5802" r="33989"/>
          <a:stretch/>
        </p:blipFill>
        <p:spPr>
          <a:xfrm>
            <a:off x="1657700" y="1068601"/>
            <a:ext cx="2088408" cy="202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4">
            <a:alphaModFix/>
          </a:blip>
          <a:srcRect t="7851" r="32948"/>
          <a:stretch/>
        </p:blipFill>
        <p:spPr>
          <a:xfrm>
            <a:off x="4687025" y="1105999"/>
            <a:ext cx="2088400" cy="194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 t="7355" r="33324"/>
          <a:stretch/>
        </p:blipFill>
        <p:spPr>
          <a:xfrm>
            <a:off x="1692425" y="3159343"/>
            <a:ext cx="2018949" cy="190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6">
            <a:alphaModFix/>
          </a:blip>
          <a:srcRect t="7356" r="33324" b="-9"/>
          <a:stretch/>
        </p:blipFill>
        <p:spPr>
          <a:xfrm>
            <a:off x="4687024" y="3126570"/>
            <a:ext cx="2088400" cy="197161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481674" y="1765075"/>
            <a:ext cx="1068000" cy="59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Downtown LA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508525" y="3627075"/>
            <a:ext cx="1014300" cy="59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North</a:t>
            </a:r>
            <a:r>
              <a:rPr lang="en" sz="1200" b="1"/>
              <a:t> </a:t>
            </a:r>
            <a:r>
              <a:rPr lang="en" sz="12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Hollywood</a:t>
            </a: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 l="66069" t="5802"/>
          <a:stretch/>
        </p:blipFill>
        <p:spPr>
          <a:xfrm>
            <a:off x="7020874" y="1105999"/>
            <a:ext cx="2018949" cy="380827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3751274" y="1674525"/>
            <a:ext cx="1068000" cy="59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Koreatown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3764700" y="3703275"/>
            <a:ext cx="1014300" cy="59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South</a:t>
            </a:r>
            <a:r>
              <a:rPr lang="en" sz="1200" b="1"/>
              <a:t> </a:t>
            </a:r>
            <a:r>
              <a:rPr lang="en" sz="1200" b="1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Central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Density of services across neighbourhood</a:t>
            </a:r>
          </a:p>
        </p:txBody>
      </p:sp>
      <p:pic>
        <p:nvPicPr>
          <p:cNvPr id="335" name="Shape 335" descr="DTLA_bulky graffiti.jpeg"/>
          <p:cNvPicPr preferRelativeResize="0"/>
          <p:nvPr/>
        </p:nvPicPr>
        <p:blipFill rotWithShape="1">
          <a:blip r:embed="rId3">
            <a:alphaModFix/>
          </a:blip>
          <a:srcRect l="14792" r="14260"/>
          <a:stretch/>
        </p:blipFill>
        <p:spPr>
          <a:xfrm>
            <a:off x="468375" y="2249700"/>
            <a:ext cx="1909199" cy="18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 descr="KTOWN.jpeg"/>
          <p:cNvPicPr preferRelativeResize="0"/>
          <p:nvPr/>
        </p:nvPicPr>
        <p:blipFill rotWithShape="1">
          <a:blip r:embed="rId4">
            <a:alphaModFix/>
          </a:blip>
          <a:srcRect l="25266" r="22475" b="24516"/>
          <a:stretch/>
        </p:blipFill>
        <p:spPr>
          <a:xfrm>
            <a:off x="2475127" y="2249700"/>
            <a:ext cx="1863164" cy="18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 descr="NORHL.jpeg"/>
          <p:cNvPicPr preferRelativeResize="0"/>
          <p:nvPr/>
        </p:nvPicPr>
        <p:blipFill rotWithShape="1">
          <a:blip r:embed="rId5">
            <a:alphaModFix/>
          </a:blip>
          <a:srcRect l="15502" r="14854"/>
          <a:stretch/>
        </p:blipFill>
        <p:spPr>
          <a:xfrm>
            <a:off x="4435849" y="2249700"/>
            <a:ext cx="1909199" cy="191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 descr="Screen Shot 2016-12-03 at 11.18.52 AM.png"/>
          <p:cNvPicPr preferRelativeResize="0"/>
          <p:nvPr/>
        </p:nvPicPr>
        <p:blipFill rotWithShape="1">
          <a:blip r:embed="rId6">
            <a:alphaModFix/>
          </a:blip>
          <a:srcRect l="14879" t="9276" r="7941" b="10058"/>
          <a:stretch/>
        </p:blipFill>
        <p:spPr>
          <a:xfrm>
            <a:off x="6442599" y="2249696"/>
            <a:ext cx="1909200" cy="192681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514350" y="4255775"/>
            <a:ext cx="1863300" cy="59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Downtown LA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2475062" y="4255775"/>
            <a:ext cx="1863300" cy="59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Koreatown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4458787" y="4255775"/>
            <a:ext cx="1863300" cy="59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North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Hollywood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6465537" y="4255775"/>
            <a:ext cx="1863300" cy="59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South Central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body" idx="4294967295"/>
          </p:nvPr>
        </p:nvSpPr>
        <p:spPr>
          <a:xfrm>
            <a:off x="376950" y="1399325"/>
            <a:ext cx="86655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Bulky Items and Graffiti Removal are the top 2 requests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Density of Bulky Items and Graffiti Removal in the neighbourhoods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Request Distribution by Department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4499050" y="1391545"/>
            <a:ext cx="4579800" cy="30317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23850" lvl="0" indent="-1714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/>
              <a:t>Before 2016, there were 6 departments processing service requests</a:t>
            </a:r>
          </a:p>
          <a:p>
            <a:pPr marL="323850" lvl="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/>
              <a:t>In 2016, there are 7 departments</a:t>
            </a:r>
          </a:p>
          <a:p>
            <a:pPr marL="323850" lvl="0" indent="-1714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000" dirty="0"/>
              <a:t>3 new departments created</a:t>
            </a:r>
          </a:p>
          <a:p>
            <a:pPr marL="781050" lvl="1" indent="-1714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sz="1000" dirty="0"/>
              <a:t>Office of Community Beautification</a:t>
            </a:r>
          </a:p>
          <a:p>
            <a:pPr marL="781050" lvl="1" indent="-1714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sz="1000" dirty="0"/>
              <a:t>Los Angeles Department of Water and Power</a:t>
            </a:r>
          </a:p>
          <a:p>
            <a:pPr marL="781050" lvl="1" indent="-1714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sz="1000" dirty="0"/>
              <a:t>Bureau of Engineering</a:t>
            </a:r>
          </a:p>
          <a:p>
            <a:pPr marL="3238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000" dirty="0"/>
              <a:t>4 departments remain on duty: </a:t>
            </a:r>
          </a:p>
          <a:p>
            <a:pPr marL="781050" lvl="1" indent="-1714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sz="1000" dirty="0"/>
              <a:t>Bureau of Sanitation (BOS)</a:t>
            </a:r>
          </a:p>
          <a:p>
            <a:pPr marL="781050" lvl="1" indent="-1714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sz="1000" dirty="0"/>
              <a:t>Bureau of Street Lighting (BSL)</a:t>
            </a:r>
          </a:p>
          <a:p>
            <a:pPr marL="781050" lvl="1" indent="-1714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sz="1000" dirty="0"/>
              <a:t>Information Technology Agency (ITA)</a:t>
            </a:r>
          </a:p>
          <a:p>
            <a:pPr marL="781050" lvl="1" indent="-17145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Courier New" panose="02070309020205020404" pitchFamily="49" charset="0"/>
              <a:buChar char="o"/>
            </a:pPr>
            <a:r>
              <a:rPr lang="en" sz="1000" dirty="0"/>
              <a:t>Bureau of Street Services (BSS)</a:t>
            </a:r>
          </a:p>
        </p:txBody>
      </p:sp>
      <p:pic>
        <p:nvPicPr>
          <p:cNvPr id="83" name="Shape 83" descr="dep change new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" y="1444450"/>
            <a:ext cx="408622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 descr="Change pre1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524" y="1758899"/>
            <a:ext cx="3615501" cy="32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New Departments in 2016</a:t>
            </a:r>
          </a:p>
        </p:txBody>
      </p:sp>
      <p:pic>
        <p:nvPicPr>
          <p:cNvPr id="90" name="Shape 90" descr="Dep 201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424" y="372501"/>
            <a:ext cx="3832300" cy="32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311700" y="1378650"/>
            <a:ext cx="42603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/>
              <a:t>OCB - Office of Community Beautification</a:t>
            </a:r>
            <a:r>
              <a:rPr lang="en" sz="1200"/>
              <a:t>, mainly responsible for graffiti removal, which was managed by Board of Public Works(BPW) and Los Angeles Police Department(LAPD) before 2016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1"/>
              <a:t>LADWP - Los Angeles Department of Water and Power</a:t>
            </a:r>
            <a:r>
              <a:rPr lang="en" sz="1200"/>
              <a:t>, mainly responsible for water waste cases, which was managed by Department of Water and Power(DWP)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b="1"/>
              <a:t>BOE - Bureau of Engineering, </a:t>
            </a:r>
            <a:r>
              <a:rPr lang="en" sz="1200"/>
              <a:t>only 2 requests reported in 2016</a:t>
            </a:r>
          </a:p>
        </p:txBody>
      </p:sp>
      <p:graphicFrame>
        <p:nvGraphicFramePr>
          <p:cNvPr id="92" name="Shape 92"/>
          <p:cNvGraphicFramePr/>
          <p:nvPr/>
        </p:nvGraphicFramePr>
        <p:xfrm>
          <a:off x="5775650" y="680209"/>
          <a:ext cx="2201175" cy="1005750"/>
        </p:xfrm>
        <a:graphic>
          <a:graphicData uri="http://schemas.openxmlformats.org/drawingml/2006/table">
            <a:tbl>
              <a:tblPr>
                <a:noFill/>
                <a:tableStyleId>{8F8C45CC-D8F6-4F77-B391-FFF05B38B54D}</a:tableStyleId>
              </a:tblPr>
              <a:tblGrid>
                <a:gridCol w="139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Graffiti Removal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276307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Feedback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1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Other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3" name="Shape 93"/>
          <p:cNvSpPr/>
          <p:nvPr/>
        </p:nvSpPr>
        <p:spPr>
          <a:xfrm>
            <a:off x="5829300" y="1828800"/>
            <a:ext cx="145500" cy="332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94" name="Shape 94"/>
          <p:cNvGraphicFramePr/>
          <p:nvPr/>
        </p:nvGraphicFramePr>
        <p:xfrm>
          <a:off x="6519312" y="2014075"/>
          <a:ext cx="1905025" cy="762000"/>
        </p:xfrm>
        <a:graphic>
          <a:graphicData uri="http://schemas.openxmlformats.org/drawingml/2006/table">
            <a:tbl>
              <a:tblPr>
                <a:noFill/>
                <a:tableStyleId>{8F8C45CC-D8F6-4F77-B391-FFF05B38B54D}</a:tableStyleId>
              </a:tblPr>
              <a:tblGrid>
                <a:gridCol w="13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Report Water Waste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1591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Feedback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5" name="Shape 95"/>
          <p:cNvSpPr/>
          <p:nvPr/>
        </p:nvSpPr>
        <p:spPr>
          <a:xfrm>
            <a:off x="7751625" y="2838600"/>
            <a:ext cx="145500" cy="198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6393075" y="3684150"/>
            <a:ext cx="1118717" cy="1276938"/>
          </a:xfrm>
          <a:prstGeom prst="flowChartTerminator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7" name="Shape 97"/>
          <p:cNvCxnSpPr>
            <a:stCxn id="96" idx="0"/>
          </p:cNvCxnSpPr>
          <p:nvPr/>
        </p:nvCxnSpPr>
        <p:spPr>
          <a:xfrm rot="10800000">
            <a:off x="5970234" y="3441150"/>
            <a:ext cx="982200" cy="243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Department's Responsibility Change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/>
              <a:t>Bureau of Street Services (BSS)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Before 2016, BSS didn’t really processed service. It transferred calls for street related services.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0000"/>
                </a:solidFill>
              </a:rPr>
              <a:t>In 2016, BSS is mainly in charge of homeless encampment service.</a:t>
            </a:r>
          </a:p>
        </p:txBody>
      </p:sp>
      <p:pic>
        <p:nvPicPr>
          <p:cNvPr id="104" name="Shape 104" descr="Screen Shot 2016-12-01 at 10.13.3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312" y="3367312"/>
            <a:ext cx="23907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820050" y="3618300"/>
            <a:ext cx="2676300" cy="22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6" name="Shape 106" descr="Screen Shot 2016-12-01 at 3.07.5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827" y="3201199"/>
            <a:ext cx="2382467" cy="177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4592594" y="4279441"/>
            <a:ext cx="2390700" cy="176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08" name="Shape 108" descr="Screen Shot 2016-12-06 at 5.37.24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7372" y="3620737"/>
            <a:ext cx="2140727" cy="4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68699" y="3201200"/>
            <a:ext cx="1463700" cy="41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Before 2016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605400" y="1468820"/>
            <a:ext cx="3999900" cy="189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Bureau of Sanitation (BOS)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200"/>
              <a:t>BOS is mainly in charge of trash and dumping related issues.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BOS started to process homeless encampment in 2016.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24435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Request Processing Time analysis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r="18280"/>
          <a:stretch/>
        </p:blipFill>
        <p:spPr>
          <a:xfrm>
            <a:off x="6025325" y="707325"/>
            <a:ext cx="2767725" cy="16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body" idx="4294967295"/>
          </p:nvPr>
        </p:nvSpPr>
        <p:spPr>
          <a:xfrm>
            <a:off x="6025325" y="2500501"/>
            <a:ext cx="2971200" cy="250787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000" dirty="0"/>
              <a:t>Homeless Encampment has the longest response time and largest standard deviation.</a:t>
            </a:r>
          </a:p>
          <a:p>
            <a:pPr marL="457200" lvl="0" indent="-298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000" dirty="0"/>
              <a:t>The average response time for Homeless Encampment Requests is </a:t>
            </a:r>
            <a:r>
              <a:rPr lang="en" sz="1000" dirty="0">
                <a:solidFill>
                  <a:srgbClr val="FF0000"/>
                </a:solidFill>
              </a:rPr>
              <a:t>27 days</a:t>
            </a:r>
          </a:p>
          <a:p>
            <a:pPr marL="457200" lvl="0" indent="-304800">
              <a:spcBef>
                <a:spcPts val="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rgbClr val="FF0000"/>
                </a:solidFill>
              </a:rPr>
              <a:t>The long response time for Homeless encampment may because both BSS and BOS are handling the request</a:t>
            </a:r>
            <a:endParaRPr sz="1000" dirty="0"/>
          </a:p>
        </p:txBody>
      </p:sp>
      <p:grpSp>
        <p:nvGrpSpPr>
          <p:cNvPr id="118" name="Shape 118"/>
          <p:cNvGrpSpPr/>
          <p:nvPr/>
        </p:nvGrpSpPr>
        <p:grpSpPr>
          <a:xfrm>
            <a:off x="346974" y="1106000"/>
            <a:ext cx="5581201" cy="3798799"/>
            <a:chOff x="346974" y="1106000"/>
            <a:chExt cx="5581201" cy="3798799"/>
          </a:xfrm>
        </p:grpSpPr>
        <p:pic>
          <p:nvPicPr>
            <p:cNvPr id="119" name="Shape 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6974" y="1106000"/>
              <a:ext cx="5581201" cy="3798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Shape 120"/>
            <p:cNvSpPr/>
            <p:nvPr/>
          </p:nvSpPr>
          <p:spPr>
            <a:xfrm>
              <a:off x="2851825" y="2343425"/>
              <a:ext cx="333600" cy="15210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Findings by Service Type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398125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Service type over time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4294967295"/>
          </p:nvPr>
        </p:nvSpPr>
        <p:spPr>
          <a:xfrm>
            <a:off x="311700" y="1224312"/>
            <a:ext cx="81492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Bulky Items</a:t>
            </a:r>
            <a:r>
              <a:rPr lang="en" sz="1200"/>
              <a:t> and </a:t>
            </a:r>
            <a:r>
              <a:rPr lang="en" sz="1200">
                <a:solidFill>
                  <a:srgbClr val="FF0000"/>
                </a:solidFill>
              </a:rPr>
              <a:t>Graffiti Removal</a:t>
            </a:r>
            <a:r>
              <a:rPr lang="en" sz="1200"/>
              <a:t> are the top 2 service types throughout 2011-2016. Bulky Items service requests increase in July and peak in Sept. The requests decline significantly after Nov.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25" y="2050500"/>
            <a:ext cx="3891772" cy="280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175" y="1984525"/>
            <a:ext cx="4661437" cy="3007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894</Words>
  <Application>Microsoft Office PowerPoint</Application>
  <PresentationFormat>On-screen Show (16:9)</PresentationFormat>
  <Paragraphs>127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Courier New</vt:lpstr>
      <vt:lpstr>Source Code Pro</vt:lpstr>
      <vt:lpstr>Oswald</vt:lpstr>
      <vt:lpstr>modern-writer</vt:lpstr>
      <vt:lpstr>Los Angeles City 311 Data Analysis</vt:lpstr>
      <vt:lpstr>Agenda</vt:lpstr>
      <vt:lpstr>Findings by Department</vt:lpstr>
      <vt:lpstr>Request Distribution by Department</vt:lpstr>
      <vt:lpstr>New Departments in 2016</vt:lpstr>
      <vt:lpstr>Department's Responsibility Change</vt:lpstr>
      <vt:lpstr>Request Processing Time analysis</vt:lpstr>
      <vt:lpstr>Findings by Service Type </vt:lpstr>
      <vt:lpstr>Service type over time</vt:lpstr>
      <vt:lpstr>Geographic Analysis on “Graffiti Removal” Requests</vt:lpstr>
      <vt:lpstr>“Graffiti Removal” request in Boyle Heights</vt:lpstr>
      <vt:lpstr>Geographic Analysis on “Bulky Items” Requests</vt:lpstr>
      <vt:lpstr>“Bulky Items” Requests in SouthEast Area</vt:lpstr>
      <vt:lpstr>Findings by Request Source</vt:lpstr>
      <vt:lpstr>2016 LA Service Request Source </vt:lpstr>
      <vt:lpstr>Recommendations</vt:lpstr>
      <vt:lpstr>Recommendations</vt:lpstr>
      <vt:lpstr>Recommendations (Cont.)</vt:lpstr>
      <vt:lpstr>Thank You!</vt:lpstr>
      <vt:lpstr>Appendix</vt:lpstr>
      <vt:lpstr>Bureau of Street Service (BSS) Responsibility Change</vt:lpstr>
      <vt:lpstr>Breakdown of Request Type and Owner</vt:lpstr>
      <vt:lpstr>Bulky Items &amp; Graffiti Removal High Density Areas</vt:lpstr>
      <vt:lpstr>Top 10 Zip Code by Request Volume</vt:lpstr>
      <vt:lpstr>Distribution by Zip Code </vt:lpstr>
      <vt:lpstr>Bulky Items &amp; Graffiti Removal: Zip Code 90011</vt:lpstr>
      <vt:lpstr>Bulky Items &amp; Graffiti Removal: Zip Code 90012</vt:lpstr>
      <vt:lpstr>Bulky Items &amp; Graffiti Removal: Zip Code 91606</vt:lpstr>
      <vt:lpstr>Bulky Items &amp; Graffiti Removal: Zip Code 90025</vt:lpstr>
      <vt:lpstr>Bulky Items &amp; Graffiti Removal: Zip Code 90025</vt:lpstr>
      <vt:lpstr>Service Request Distribution in LA Area</vt:lpstr>
      <vt:lpstr>Distribution by Area / Block</vt:lpstr>
      <vt:lpstr>2011 - 2015 Service type by month</vt:lpstr>
      <vt:lpstr>LA neighborhood rank by population</vt:lpstr>
      <vt:lpstr>2016 LA Service Request Source by Week Days</vt:lpstr>
      <vt:lpstr>Service type comparison across populous neighborhoods</vt:lpstr>
      <vt:lpstr>Density of services across neighbourhood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Angeles City 311 Data Analysis</dc:title>
  <cp:lastModifiedBy>Lin, Sheng-Jhih (Ethan)</cp:lastModifiedBy>
  <cp:revision>2</cp:revision>
  <dcterms:modified xsi:type="dcterms:W3CDTF">2016-12-07T05:19:18Z</dcterms:modified>
</cp:coreProperties>
</file>